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251.xml" ContentType="application/vnd.openxmlformats-officedocument.presentationml.notesSlide+xml"/>
  <Override PartName="/ppt/comments/comment2.xml" ContentType="application/vnd.openxmlformats-officedocument.presentationml.comment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2"/>
  </p:sldMasterIdLst>
  <p:notesMasterIdLst>
    <p:notesMasterId r:id="rId254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80" r:id="rId23"/>
    <p:sldId id="281" r:id="rId24"/>
    <p:sldId id="282" r:id="rId25"/>
    <p:sldId id="283" r:id="rId26"/>
    <p:sldId id="286" r:id="rId27"/>
    <p:sldId id="287" r:id="rId28"/>
    <p:sldId id="288" r:id="rId29"/>
    <p:sldId id="289" r:id="rId30"/>
    <p:sldId id="290" r:id="rId31"/>
    <p:sldId id="291" r:id="rId32"/>
    <p:sldId id="293" r:id="rId33"/>
    <p:sldId id="294" r:id="rId34"/>
    <p:sldId id="301" r:id="rId35"/>
    <p:sldId id="302" r:id="rId36"/>
    <p:sldId id="303" r:id="rId37"/>
    <p:sldId id="304" r:id="rId38"/>
    <p:sldId id="305" r:id="rId39"/>
    <p:sldId id="306" r:id="rId40"/>
    <p:sldId id="307" r:id="rId41"/>
    <p:sldId id="308" r:id="rId42"/>
    <p:sldId id="309" r:id="rId43"/>
    <p:sldId id="310" r:id="rId44"/>
    <p:sldId id="313" r:id="rId45"/>
    <p:sldId id="314" r:id="rId46"/>
    <p:sldId id="326" r:id="rId47"/>
    <p:sldId id="327" r:id="rId48"/>
    <p:sldId id="328" r:id="rId49"/>
    <p:sldId id="329" r:id="rId50"/>
    <p:sldId id="330" r:id="rId51"/>
    <p:sldId id="331" r:id="rId52"/>
    <p:sldId id="332" r:id="rId53"/>
    <p:sldId id="333" r:id="rId54"/>
    <p:sldId id="334" r:id="rId55"/>
    <p:sldId id="335" r:id="rId56"/>
    <p:sldId id="336" r:id="rId57"/>
    <p:sldId id="337" r:id="rId58"/>
    <p:sldId id="338" r:id="rId59"/>
    <p:sldId id="339" r:id="rId60"/>
    <p:sldId id="346" r:id="rId61"/>
    <p:sldId id="347" r:id="rId62"/>
    <p:sldId id="352" r:id="rId63"/>
    <p:sldId id="353" r:id="rId64"/>
    <p:sldId id="354" r:id="rId65"/>
    <p:sldId id="355" r:id="rId66"/>
    <p:sldId id="356" r:id="rId67"/>
    <p:sldId id="357" r:id="rId68"/>
    <p:sldId id="364" r:id="rId69"/>
    <p:sldId id="365" r:id="rId70"/>
    <p:sldId id="366" r:id="rId71"/>
    <p:sldId id="367" r:id="rId72"/>
    <p:sldId id="376" r:id="rId73"/>
    <p:sldId id="377" r:id="rId74"/>
    <p:sldId id="383" r:id="rId75"/>
    <p:sldId id="384" r:id="rId76"/>
    <p:sldId id="387" r:id="rId77"/>
    <p:sldId id="392" r:id="rId78"/>
    <p:sldId id="391" r:id="rId79"/>
    <p:sldId id="390" r:id="rId80"/>
    <p:sldId id="401" r:id="rId81"/>
    <p:sldId id="402" r:id="rId82"/>
    <p:sldId id="407" r:id="rId83"/>
    <p:sldId id="408" r:id="rId84"/>
    <p:sldId id="409" r:id="rId85"/>
    <p:sldId id="410" r:id="rId86"/>
    <p:sldId id="411" r:id="rId87"/>
    <p:sldId id="412" r:id="rId88"/>
    <p:sldId id="417" r:id="rId89"/>
    <p:sldId id="418" r:id="rId90"/>
    <p:sldId id="423" r:id="rId91"/>
    <p:sldId id="424" r:id="rId92"/>
    <p:sldId id="433" r:id="rId93"/>
    <p:sldId id="434" r:id="rId94"/>
    <p:sldId id="435" r:id="rId95"/>
    <p:sldId id="436" r:id="rId96"/>
    <p:sldId id="437" r:id="rId97"/>
    <p:sldId id="438" r:id="rId98"/>
    <p:sldId id="444" r:id="rId99"/>
    <p:sldId id="445" r:id="rId100"/>
    <p:sldId id="446" r:id="rId101"/>
    <p:sldId id="447" r:id="rId102"/>
    <p:sldId id="448" r:id="rId103"/>
    <p:sldId id="450" r:id="rId104"/>
    <p:sldId id="451" r:id="rId105"/>
    <p:sldId id="449" r:id="rId106"/>
    <p:sldId id="452" r:id="rId107"/>
    <p:sldId id="453" r:id="rId108"/>
    <p:sldId id="454" r:id="rId109"/>
    <p:sldId id="455" r:id="rId110"/>
    <p:sldId id="456" r:id="rId111"/>
    <p:sldId id="457" r:id="rId112"/>
    <p:sldId id="461" r:id="rId113"/>
    <p:sldId id="466" r:id="rId114"/>
    <p:sldId id="465" r:id="rId115"/>
    <p:sldId id="464" r:id="rId116"/>
    <p:sldId id="463" r:id="rId117"/>
    <p:sldId id="462" r:id="rId118"/>
    <p:sldId id="458" r:id="rId119"/>
    <p:sldId id="460" r:id="rId120"/>
    <p:sldId id="459" r:id="rId121"/>
    <p:sldId id="467" r:id="rId122"/>
    <p:sldId id="468" r:id="rId123"/>
    <p:sldId id="469" r:id="rId124"/>
    <p:sldId id="470" r:id="rId125"/>
    <p:sldId id="471" r:id="rId126"/>
    <p:sldId id="472" r:id="rId127"/>
    <p:sldId id="473" r:id="rId128"/>
    <p:sldId id="474" r:id="rId129"/>
    <p:sldId id="476" r:id="rId130"/>
    <p:sldId id="477" r:id="rId131"/>
    <p:sldId id="478" r:id="rId132"/>
    <p:sldId id="479" r:id="rId133"/>
    <p:sldId id="475" r:id="rId134"/>
    <p:sldId id="480" r:id="rId135"/>
    <p:sldId id="481" r:id="rId136"/>
    <p:sldId id="482" r:id="rId137"/>
    <p:sldId id="483" r:id="rId138"/>
    <p:sldId id="484" r:id="rId139"/>
    <p:sldId id="485" r:id="rId140"/>
    <p:sldId id="486" r:id="rId141"/>
    <p:sldId id="487" r:id="rId142"/>
    <p:sldId id="488" r:id="rId143"/>
    <p:sldId id="489" r:id="rId144"/>
    <p:sldId id="491" r:id="rId145"/>
    <p:sldId id="492" r:id="rId146"/>
    <p:sldId id="507" r:id="rId147"/>
    <p:sldId id="506" r:id="rId148"/>
    <p:sldId id="505" r:id="rId149"/>
    <p:sldId id="504" r:id="rId150"/>
    <p:sldId id="503" r:id="rId151"/>
    <p:sldId id="502" r:id="rId152"/>
    <p:sldId id="501" r:id="rId153"/>
    <p:sldId id="500" r:id="rId154"/>
    <p:sldId id="499" r:id="rId155"/>
    <p:sldId id="498" r:id="rId156"/>
    <p:sldId id="497" r:id="rId157"/>
    <p:sldId id="496" r:id="rId158"/>
    <p:sldId id="495" r:id="rId159"/>
    <p:sldId id="494" r:id="rId160"/>
    <p:sldId id="493" r:id="rId161"/>
    <p:sldId id="508" r:id="rId162"/>
    <p:sldId id="509" r:id="rId163"/>
    <p:sldId id="510" r:id="rId164"/>
    <p:sldId id="511" r:id="rId165"/>
    <p:sldId id="512" r:id="rId166"/>
    <p:sldId id="513" r:id="rId167"/>
    <p:sldId id="514" r:id="rId168"/>
    <p:sldId id="515" r:id="rId169"/>
    <p:sldId id="516" r:id="rId170"/>
    <p:sldId id="517" r:id="rId171"/>
    <p:sldId id="518" r:id="rId172"/>
    <p:sldId id="519" r:id="rId173"/>
    <p:sldId id="520" r:id="rId174"/>
    <p:sldId id="521" r:id="rId175"/>
    <p:sldId id="522" r:id="rId176"/>
    <p:sldId id="523" r:id="rId177"/>
    <p:sldId id="524" r:id="rId178"/>
    <p:sldId id="525" r:id="rId179"/>
    <p:sldId id="526" r:id="rId180"/>
    <p:sldId id="527" r:id="rId181"/>
    <p:sldId id="528" r:id="rId182"/>
    <p:sldId id="529" r:id="rId183"/>
    <p:sldId id="530" r:id="rId184"/>
    <p:sldId id="531" r:id="rId185"/>
    <p:sldId id="532" r:id="rId186"/>
    <p:sldId id="533" r:id="rId187"/>
    <p:sldId id="534" r:id="rId188"/>
    <p:sldId id="535" r:id="rId189"/>
    <p:sldId id="536" r:id="rId190"/>
    <p:sldId id="537" r:id="rId191"/>
    <p:sldId id="538" r:id="rId192"/>
    <p:sldId id="539" r:id="rId193"/>
    <p:sldId id="540" r:id="rId194"/>
    <p:sldId id="541" r:id="rId195"/>
    <p:sldId id="542" r:id="rId196"/>
    <p:sldId id="543" r:id="rId197"/>
    <p:sldId id="544" r:id="rId198"/>
    <p:sldId id="545" r:id="rId199"/>
    <p:sldId id="546" r:id="rId200"/>
    <p:sldId id="547" r:id="rId201"/>
    <p:sldId id="548" r:id="rId202"/>
    <p:sldId id="559" r:id="rId203"/>
    <p:sldId id="549" r:id="rId204"/>
    <p:sldId id="550" r:id="rId205"/>
    <p:sldId id="551" r:id="rId206"/>
    <p:sldId id="552" r:id="rId207"/>
    <p:sldId id="553" r:id="rId208"/>
    <p:sldId id="554" r:id="rId209"/>
    <p:sldId id="555" r:id="rId210"/>
    <p:sldId id="556" r:id="rId211"/>
    <p:sldId id="557" r:id="rId212"/>
    <p:sldId id="558" r:id="rId213"/>
    <p:sldId id="560" r:id="rId214"/>
    <p:sldId id="561" r:id="rId215"/>
    <p:sldId id="562" r:id="rId216"/>
    <p:sldId id="563" r:id="rId217"/>
    <p:sldId id="564" r:id="rId218"/>
    <p:sldId id="565" r:id="rId219"/>
    <p:sldId id="566" r:id="rId220"/>
    <p:sldId id="567" r:id="rId221"/>
    <p:sldId id="568" r:id="rId222"/>
    <p:sldId id="569" r:id="rId223"/>
    <p:sldId id="570" r:id="rId224"/>
    <p:sldId id="571" r:id="rId225"/>
    <p:sldId id="572" r:id="rId226"/>
    <p:sldId id="573" r:id="rId227"/>
    <p:sldId id="574" r:id="rId228"/>
    <p:sldId id="575" r:id="rId229"/>
    <p:sldId id="576" r:id="rId230"/>
    <p:sldId id="577" r:id="rId231"/>
    <p:sldId id="578" r:id="rId232"/>
    <p:sldId id="579" r:id="rId233"/>
    <p:sldId id="580" r:id="rId234"/>
    <p:sldId id="581" r:id="rId235"/>
    <p:sldId id="582" r:id="rId236"/>
    <p:sldId id="583" r:id="rId237"/>
    <p:sldId id="584" r:id="rId238"/>
    <p:sldId id="585" r:id="rId239"/>
    <p:sldId id="586" r:id="rId240"/>
    <p:sldId id="587" r:id="rId241"/>
    <p:sldId id="588" r:id="rId242"/>
    <p:sldId id="589" r:id="rId243"/>
    <p:sldId id="590" r:id="rId244"/>
    <p:sldId id="591" r:id="rId245"/>
    <p:sldId id="592" r:id="rId246"/>
    <p:sldId id="593" r:id="rId247"/>
    <p:sldId id="594" r:id="rId248"/>
    <p:sldId id="595" r:id="rId249"/>
    <p:sldId id="596" r:id="rId250"/>
    <p:sldId id="597" r:id="rId251"/>
    <p:sldId id="598" r:id="rId252"/>
    <p:sldId id="599" r:id="rId25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2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58" autoAdjust="0"/>
    <p:restoredTop sz="65731" autoAdjust="0"/>
  </p:normalViewPr>
  <p:slideViewPr>
    <p:cSldViewPr showGuides="1">
      <p:cViewPr varScale="1">
        <p:scale>
          <a:sx n="61" d="100"/>
          <a:sy n="61" d="100"/>
        </p:scale>
        <p:origin x="66" y="34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247" Type="http://schemas.openxmlformats.org/officeDocument/2006/relationships/slide" Target="slides/slide245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58" Type="http://schemas.openxmlformats.org/officeDocument/2006/relationships/theme" Target="theme/theme1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248" Type="http://schemas.openxmlformats.org/officeDocument/2006/relationships/slide" Target="slides/slide246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38" Type="http://schemas.openxmlformats.org/officeDocument/2006/relationships/slide" Target="slides/slide236.xml"/><Relationship Id="rId254" Type="http://schemas.openxmlformats.org/officeDocument/2006/relationships/notesMaster" Target="notesMasters/notesMaster1.xml"/><Relationship Id="rId259" Type="http://schemas.openxmlformats.org/officeDocument/2006/relationships/tableStyles" Target="tableStyles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2" Type="http://schemas.openxmlformats.org/officeDocument/2006/relationships/slide" Target="slides/slide200.xml"/><Relationship Id="rId207" Type="http://schemas.openxmlformats.org/officeDocument/2006/relationships/slide" Target="slides/slide205.xml"/><Relationship Id="rId223" Type="http://schemas.openxmlformats.org/officeDocument/2006/relationships/slide" Target="slides/slide221.xml"/><Relationship Id="rId228" Type="http://schemas.openxmlformats.org/officeDocument/2006/relationships/slide" Target="slides/slide226.xml"/><Relationship Id="rId244" Type="http://schemas.openxmlformats.org/officeDocument/2006/relationships/slide" Target="slides/slide242.xml"/><Relationship Id="rId249" Type="http://schemas.openxmlformats.org/officeDocument/2006/relationships/slide" Target="slides/slide24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3" Type="http://schemas.openxmlformats.org/officeDocument/2006/relationships/slide" Target="slides/slide211.xml"/><Relationship Id="rId218" Type="http://schemas.openxmlformats.org/officeDocument/2006/relationships/slide" Target="slides/slide216.xml"/><Relationship Id="rId234" Type="http://schemas.openxmlformats.org/officeDocument/2006/relationships/slide" Target="slides/slide232.xml"/><Relationship Id="rId239" Type="http://schemas.openxmlformats.org/officeDocument/2006/relationships/slide" Target="slides/slide237.xml"/><Relationship Id="rId2" Type="http://schemas.openxmlformats.org/officeDocument/2006/relationships/slideMaster" Target="slideMasters/slideMaster1.xml"/><Relationship Id="rId29" Type="http://schemas.openxmlformats.org/officeDocument/2006/relationships/slide" Target="slides/slide27.xml"/><Relationship Id="rId250" Type="http://schemas.openxmlformats.org/officeDocument/2006/relationships/slide" Target="slides/slide248.xml"/><Relationship Id="rId255" Type="http://schemas.openxmlformats.org/officeDocument/2006/relationships/commentAuthors" Target="commentAuthors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0" Type="http://schemas.openxmlformats.org/officeDocument/2006/relationships/slide" Target="slides/slide238.xml"/><Relationship Id="rId245" Type="http://schemas.openxmlformats.org/officeDocument/2006/relationships/slide" Target="slides/slide243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slide" Target="slides/slide21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0" Type="http://schemas.openxmlformats.org/officeDocument/2006/relationships/slide" Target="slides/slide228.xml"/><Relationship Id="rId235" Type="http://schemas.openxmlformats.org/officeDocument/2006/relationships/slide" Target="slides/slide233.xml"/><Relationship Id="rId251" Type="http://schemas.openxmlformats.org/officeDocument/2006/relationships/slide" Target="slides/slide249.xml"/><Relationship Id="rId256" Type="http://schemas.openxmlformats.org/officeDocument/2006/relationships/presProps" Target="presProps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slide" Target="slides/slide218.xml"/><Relationship Id="rId225" Type="http://schemas.openxmlformats.org/officeDocument/2006/relationships/slide" Target="slides/slide223.xml"/><Relationship Id="rId241" Type="http://schemas.openxmlformats.org/officeDocument/2006/relationships/slide" Target="slides/slide239.xml"/><Relationship Id="rId246" Type="http://schemas.openxmlformats.org/officeDocument/2006/relationships/slide" Target="slides/slide244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57" Type="http://schemas.openxmlformats.org/officeDocument/2006/relationships/viewProps" Target="viewProps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252" Type="http://schemas.openxmlformats.org/officeDocument/2006/relationships/slide" Target="slides/slide250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slide" Target="slides/slide240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53" Type="http://schemas.openxmlformats.org/officeDocument/2006/relationships/slide" Target="slides/slide251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slide" Target="slides/slide241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19-02-08T18:51:14.794" idx="1">
    <p:pos x="10" y="10"/>
    <p:text/>
    <p:extLst>
      <p:ext uri="{C676402C-5697-4E1C-873F-D02D1690AC5C}">
        <p15:threadingInfo xmlns:p15="http://schemas.microsoft.com/office/powerpoint/2012/main" timeZoneBias="30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19-02-08T18:51:24.873" idx="2">
    <p:pos x="10" y="10"/>
    <p:text/>
    <p:extLst>
      <p:ext uri="{C676402C-5697-4E1C-873F-D02D1690AC5C}">
        <p15:threadingInfo xmlns:p15="http://schemas.microsoft.com/office/powerpoint/2012/main" timeZoneBias="30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5313C9-1B82-4A0D-8F5A-847D718771D4}" type="datetimeFigureOut">
              <a:rPr lang="en-US" smtClean="0"/>
              <a:t>9/29/2020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D2DBD9-3FDF-4D22-A151-D1806027E4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7858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908138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03331383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8887355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31330004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6067423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23686574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0271491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8153701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06299964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369488521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25988497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76422625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3425802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30672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30561573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2393156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3102620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019719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128263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9170016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13965643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33975630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68407912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778655553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5375758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6743589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224775819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4397659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95053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1892963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72263330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98469295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080136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57287658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73796124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43497929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31938106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737483871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0786201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81952994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4612991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36541346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017492217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55607957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97023510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81389373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26159281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38912480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96460706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83815089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470036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63986620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90079990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893533641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58416718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16728031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56787213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35650755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25678233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56297812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058004147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728094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011656455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91702481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86209872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591071876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670272514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796088785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20413843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91719898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49025062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068283652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3484062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36341773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054655042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54208327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3130077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773636823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405161605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981504241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282117305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387217781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99434759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37290387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63372517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469154836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056582558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23537759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71590558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313110483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6958438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60360419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023401707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319404756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160501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51543354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02719787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31473439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42924093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48274519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45793056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435990940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252027613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08414388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7914206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4696366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3842565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806106770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986711835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883466349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42686267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09205895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29699422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110902469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30233650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60496317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165622778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3479186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7297602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211040785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67800680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24693465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87135753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00501130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39275280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07255290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809616170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13699694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2986659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272109205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43069759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80658120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534076536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50897882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87908134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058261769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73866242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879226412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53828679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5652316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71600952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06424880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228321583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489261663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41456256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71712071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219537009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425060404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103679385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720752215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9299394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61413763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05201626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673633324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41805101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61882532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05256252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82121788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687189760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56516757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522491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9171190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24099211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01748046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50584270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647516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6331505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6921382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284799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6522348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22491523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3806238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5334652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9250847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1070912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4621717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724929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4855354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34557869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2504031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98064806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42237891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3180145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77701773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9279676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7779503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70381276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996093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6909640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00303864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7141170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07049213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32925950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72019880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14851834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672379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175874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86627986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0195183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25553177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29791283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5861629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98998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780197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27542649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58159520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2804840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63976496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89129129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17952515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99692874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99429620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6426153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99884026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1496130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300884076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84668974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64149855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72094719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25691042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1921061765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534572" y="2954215"/>
            <a:ext cx="5788856" cy="5874475"/>
          </a:xfrm>
        </p:spPr>
        <p:txBody>
          <a:bodyPr>
            <a:noAutofit/>
          </a:bodyPr>
          <a:lstStyle/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1" dirty="0"/>
              <a:t>Marquee </a:t>
            </a:r>
            <a:r>
              <a:rPr lang="en-US" sz="1400" b="1" baseline="0" dirty="0"/>
              <a:t>with 3-D perspective rotation</a:t>
            </a:r>
            <a:endParaRPr lang="en-US" sz="1400" b="1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r>
              <a:rPr lang="en-US" sz="1400" b="0" baseline="0" dirty="0"/>
              <a:t>(Intermediate)</a:t>
            </a:r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 reproduce the effects on this slide, do the following: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dirty="0"/>
              <a:t>On the </a:t>
            </a:r>
            <a:r>
              <a:rPr lang="en-US" sz="1200" b="1" i="0" dirty="0"/>
              <a:t>Home</a:t>
            </a:r>
            <a:r>
              <a:rPr lang="en-US" sz="1200" i="0" dirty="0"/>
              <a:t> tab, in the</a:t>
            </a:r>
            <a:r>
              <a:rPr lang="en-US" sz="1200" i="0" baseline="0" dirty="0"/>
              <a:t> </a:t>
            </a:r>
            <a:r>
              <a:rPr lang="en-US" sz="1200" b="1" i="0" baseline="0" dirty="0"/>
              <a:t>Slides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Layout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Blank</a:t>
            </a:r>
            <a:r>
              <a:rPr lang="en-US" sz="1200" i="0" baseline="0" dirty="0"/>
              <a:t>.</a:t>
            </a:r>
            <a:endParaRPr lang="en-US" sz="1200" i="0" dirty="0"/>
          </a:p>
          <a:p>
            <a:pPr marL="22860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 On the slide, drag to draw a rectangle.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rectangle,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 Text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Enter text in the text box, and then select the text. O</a:t>
            </a:r>
            <a:r>
              <a:rPr lang="en-US" sz="1200" i="0" dirty="0"/>
              <a:t>n the </a:t>
            </a:r>
            <a:r>
              <a:rPr lang="en-US" sz="1200" b="1" i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group, select </a:t>
            </a:r>
            <a:r>
              <a:rPr lang="en-US" sz="1200" b="1" dirty="0"/>
              <a:t>Franklin Gothic Medium </a:t>
            </a:r>
            <a:r>
              <a:rPr lang="en-US" sz="1200" i="0" baseline="0" dirty="0"/>
              <a:t>from the </a:t>
            </a:r>
            <a:r>
              <a:rPr lang="en-US" sz="1200" b="1" i="0" baseline="0" dirty="0"/>
              <a:t>Font</a:t>
            </a:r>
            <a:r>
              <a:rPr lang="en-US" sz="1200" i="0" baseline="0" dirty="0"/>
              <a:t> list, enter </a:t>
            </a:r>
            <a:r>
              <a:rPr lang="en-US" sz="1200" b="1" i="0" baseline="0" dirty="0"/>
              <a:t>50</a:t>
            </a:r>
            <a:r>
              <a:rPr lang="en-US" sz="1200" i="0" baseline="0" dirty="0"/>
              <a:t> in the </a:t>
            </a:r>
            <a:r>
              <a:rPr lang="en-US" sz="1200" b="1" i="0" baseline="0" dirty="0"/>
              <a:t>Font Size </a:t>
            </a:r>
            <a:r>
              <a:rPr lang="en-US" sz="1200" b="0" i="0" baseline="0" dirty="0"/>
              <a:t>box</a:t>
            </a:r>
            <a:r>
              <a:rPr lang="en-US" sz="1200" i="0" baseline="0" dirty="0"/>
              <a:t>, and then click </a:t>
            </a:r>
            <a:r>
              <a:rPr lang="en-US" sz="1200" b="1" i="0" baseline="0" dirty="0"/>
              <a:t>Bold</a:t>
            </a:r>
            <a:r>
              <a:rPr lang="en-US" sz="1200" i="0" baseline="0" dirty="0"/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i="0" baseline="0" dirty="0"/>
              <a:t>On the </a:t>
            </a:r>
            <a:r>
              <a:rPr lang="en-US" sz="1200" b="1" i="0" baseline="0" dirty="0"/>
              <a:t>Home</a:t>
            </a:r>
            <a:r>
              <a:rPr lang="en-US" sz="1200" i="0" baseline="0" dirty="0"/>
              <a:t> tab, in the </a:t>
            </a:r>
            <a:r>
              <a:rPr lang="en-US" sz="1200" b="1" i="0" baseline="0" dirty="0"/>
              <a:t>Paragraph</a:t>
            </a:r>
            <a:r>
              <a:rPr lang="en-US" sz="1200" i="0" baseline="0" dirty="0"/>
              <a:t> group, click </a:t>
            </a:r>
            <a:r>
              <a:rPr lang="en-US" sz="1200" b="1" i="0" baseline="0" dirty="0"/>
              <a:t>Center</a:t>
            </a:r>
            <a:r>
              <a:rPr lang="en-US" sz="1200" i="0" baseline="0" dirty="0"/>
              <a:t> to center the text in the text box.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WordArt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Text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90°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three stops appear in the drop-down list.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80</a:t>
            </a:r>
            <a:r>
              <a:rPr lang="en-US" sz="1200" dirty="0"/>
              <a:t>, Green: </a:t>
            </a:r>
            <a:r>
              <a:rPr lang="en-US" sz="1200" b="1" dirty="0"/>
              <a:t>80</a:t>
            </a:r>
            <a:r>
              <a:rPr lang="en-US" sz="1200" dirty="0"/>
              <a:t>, Blue: </a:t>
            </a:r>
            <a:r>
              <a:rPr lang="en-US" sz="1200" b="1" dirty="0"/>
              <a:t>80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49%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  <a:defRPr/>
            </a:pPr>
            <a:r>
              <a:rPr lang="en-US" sz="1200" dirty="0"/>
              <a:t>Click the button next to </a:t>
            </a:r>
            <a:r>
              <a:rPr lang="en-US" sz="1200" b="1" dirty="0"/>
              <a:t>Color</a:t>
            </a:r>
            <a:r>
              <a:rPr lang="en-US" sz="1200" dirty="0"/>
              <a:t>, click </a:t>
            </a:r>
            <a:r>
              <a:rPr lang="en-US" sz="1200" b="1" dirty="0"/>
              <a:t>More Colors</a:t>
            </a:r>
            <a:r>
              <a:rPr lang="en-US" sz="1200" dirty="0"/>
              <a:t>, and then in the </a:t>
            </a:r>
            <a:r>
              <a:rPr lang="en-US" sz="1200" b="1" dirty="0"/>
              <a:t>Colors</a:t>
            </a:r>
            <a:r>
              <a:rPr lang="en-US" sz="1200" dirty="0"/>
              <a:t> dialog box, on the </a:t>
            </a:r>
            <a:r>
              <a:rPr lang="en-US" sz="1200" b="1" dirty="0"/>
              <a:t>Custom</a:t>
            </a:r>
            <a:r>
              <a:rPr lang="en-US" sz="1200" dirty="0"/>
              <a:t> tab, enter values for Red: </a:t>
            </a:r>
            <a:r>
              <a:rPr lang="en-US" sz="1200" b="1" dirty="0"/>
              <a:t>89</a:t>
            </a:r>
            <a:r>
              <a:rPr lang="en-US" sz="1200" dirty="0"/>
              <a:t>, Green: </a:t>
            </a:r>
            <a:r>
              <a:rPr lang="en-US" sz="1200" b="1" dirty="0"/>
              <a:t>89</a:t>
            </a:r>
            <a:r>
              <a:rPr lang="en-US" sz="1200" dirty="0"/>
              <a:t>, Blue: </a:t>
            </a:r>
            <a:r>
              <a:rPr lang="en-US" sz="1200" b="1" dirty="0"/>
              <a:t>89</a:t>
            </a:r>
            <a:r>
              <a:rPr lang="en-US" sz="1200" dirty="0"/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50%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(first row, second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Text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Shadow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Presets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Outer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Offset Center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Rectangles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Rounded Rectangle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left). On the slide, drag to draw a rounded rectangle.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3.12”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yellow diamond adjustment handle at the top of the rounded rectangle to adjust the amount of rounding on the corners.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Styles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Gradients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Right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fourth option from the left).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Angle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0°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two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last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White, Background 1, Darker 25%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(fourth row, first option from the left).</a:t>
            </a:r>
            <a:endParaRPr lang="en-US" sz="12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Effects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Color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rounded rectangle.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duplicate rounded rectangle.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 Fill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White, Background 1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Shape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left pane, and then do the following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 Style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Width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box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Dash type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 Dot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option from the top).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Cap type 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list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select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Round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Glow Variations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Accent color 1, 11 pt glow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(third row, first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Glow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More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dialog box,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enter values for Red: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255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Green: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233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Blue: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33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Height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3.53”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8.05”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(first option from the left).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and hold SHIFT to constrain to a straight, horizontal line, and then drag to draw a horizontal line on the slide.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Tools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Size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Width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7.67”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the arrow next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Outline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 Colors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Black, Text 1, Lighter 50%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(second row, second option from the left).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Weight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 1/2 pt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line.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Clipboard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group, click the arrow to the right of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Copy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Duplicate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Repeat the process for a total of eight straight lines.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Editing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Pane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select the first rectangle that contains text.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Bring to Front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three rectangle objects.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to Slide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Middle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each of the straight lines onto the gradient-filled rectangle, spacing them vertically as evenly as possible.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Selection and Visibility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pane, press and hold CTRL and select all eight straight connector objects (the lines).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Selected Objects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Distribute Vertically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Align Center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Press CTRL+A to select all of the objects on the slide. On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Group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the group. On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Home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tab,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Drawing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group,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Shape Effects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point to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3-D Rotation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click 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Perspective Right </a:t>
            </a: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third option from the left). 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20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Drag the group slightly to the right on the slide to position it in the center. </a:t>
            </a:r>
            <a:endParaRPr lang="en-US" sz="12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</a:t>
            </a:r>
          </a:p>
          <a:p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 </a:t>
            </a:r>
          </a:p>
          <a:p>
            <a:r>
              <a:rPr lang="en-US" sz="1200" baseline="0" dirty="0"/>
              <a:t>To reproduce the background effects on this slide, do the following: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Right-click the slide background area,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Format Background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dialog box,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left pane,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Fill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pane, and then do the following: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Type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list, select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Direction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Linear Down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(first row, second option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from the left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). </a:t>
            </a:r>
            <a:endParaRPr lang="en-US" sz="1200" b="1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click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Add gradient stop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Remove gradient stop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until four stops appear in the slider.</a:t>
            </a:r>
          </a:p>
          <a:p>
            <a:pPr marL="228600" lvl="0" indent="-228600">
              <a:buFont typeface="+mj-lt"/>
              <a:buAutoNum type="arabicPeriod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Gradient stops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customize the gradient stops that you added as follows:</a:t>
            </a: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first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stop in the slider,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 then do the following: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1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next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85%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Black, Text 1, Lighter 5% 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(sixth row, second option from the left).</a:t>
            </a:r>
            <a:endParaRPr lang="en-US" sz="1200" dirty="0"/>
          </a:p>
          <a:p>
            <a:pPr marL="685800" lvl="1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Select </a:t>
            </a:r>
            <a:r>
              <a:rPr lang="en-US" sz="12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</a:t>
            </a:r>
            <a:r>
              <a:rPr lang="en-US" sz="1200" b="0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last stop in the slider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do the following: 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the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Position 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box, enter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100%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1143000" lvl="2" indent="-228600">
              <a:buFont typeface="Arial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Click the button next to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Color</a:t>
            </a:r>
            <a:r>
              <a:rPr lang="en-U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and then under 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Theme</a:t>
            </a:r>
            <a:r>
              <a:rPr lang="en-US" sz="1200" b="1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Colors</a:t>
            </a:r>
            <a:r>
              <a:rPr lang="en-US" sz="12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click</a:t>
            </a:r>
            <a:r>
              <a:rPr lang="en-US" sz="1200" b="0" kern="1200" baseline="0" dirty="0">
                <a:solidFill>
                  <a:schemeClr val="accent6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b="1" dirty="0">
                <a:solidFill>
                  <a:schemeClr val="accent6"/>
                </a:solidFill>
              </a:rPr>
              <a:t>Dark Blue, Text 2 </a:t>
            </a:r>
            <a:r>
              <a:rPr lang="en-US" sz="1200" b="0" dirty="0">
                <a:solidFill>
                  <a:schemeClr val="accent6"/>
                </a:solidFill>
              </a:rPr>
              <a:t>(first row, fourth option from the left).</a:t>
            </a:r>
            <a:endParaRPr lang="en-US" sz="1200" b="0" dirty="0"/>
          </a:p>
          <a:p>
            <a:pPr>
              <a:lnSpc>
                <a:spcPct val="85000"/>
              </a:lnSpc>
              <a:spcAft>
                <a:spcPts val="300"/>
              </a:spcAft>
            </a:pPr>
            <a:endParaRPr lang="en-US" sz="1400" b="0" baseline="0" dirty="0"/>
          </a:p>
        </p:txBody>
      </p:sp>
    </p:spTree>
    <p:extLst>
      <p:ext uri="{BB962C8B-B14F-4D97-AF65-F5344CB8AC3E}">
        <p14:creationId xmlns:p14="http://schemas.microsoft.com/office/powerpoint/2010/main" val="4749294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6166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4472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105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1596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4638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939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05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5021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l" rtl="0"/>
            <a:fld id="{FA4C7614-15A9-43A8-9E98-106A33ED6C41}" type="datetimeFigureOut">
              <a:rPr lang="en-US" sz="1200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/>
              <a:t>9/29/2020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 rtl="0"/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 rtl="0"/>
            <a:fld id="{EFED3CB9-049B-4F4F-82D1-8A95299C975C}" type="slidenum">
              <a:rPr lang="en-US" sz="1200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/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1202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86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043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0"/>
            <a:fld id="{FA4C7614-15A9-43A8-9E98-106A33ED6C41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9/29/2020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0"/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0"/>
            <a:fld id="{EFED3CB9-049B-4F4F-82D1-8A95299C975C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rtl="0"/>
              <a:t>‹#›</a:t>
            </a:fld>
            <a:endParaRPr lang="en-US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5447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2.xml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813035"/>
            <a:ext cx="7362497" cy="3231931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WHAT IS THE MAX TEMP FOR A SHOWER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9030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39.1 - 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705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4”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210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00200" y="2278936"/>
            <a:ext cx="6477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SLIP NUTS SHALL ONLY BE ON WHAT PART OF A TRAP?</a:t>
            </a:r>
          </a:p>
        </p:txBody>
      </p:sp>
    </p:spTree>
    <p:extLst>
      <p:ext uri="{BB962C8B-B14F-4D97-AF65-F5344CB8AC3E}">
        <p14:creationId xmlns:p14="http://schemas.microsoft.com/office/powerpoint/2010/main" val="3646319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00200" y="2938223"/>
            <a:ext cx="64008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ON THE HOUSE SIDE</a:t>
            </a:r>
          </a:p>
        </p:txBody>
      </p:sp>
    </p:spTree>
    <p:extLst>
      <p:ext uri="{BB962C8B-B14F-4D97-AF65-F5344CB8AC3E}">
        <p14:creationId xmlns:p14="http://schemas.microsoft.com/office/powerpoint/2010/main" val="4085462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76400" y="2370845"/>
            <a:ext cx="6477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CAN A FOOD WASTE GRINDER DISCHARGE INTO A GREASE TRAP</a:t>
            </a:r>
          </a:p>
        </p:txBody>
      </p:sp>
    </p:spTree>
    <p:extLst>
      <p:ext uri="{BB962C8B-B14F-4D97-AF65-F5344CB8AC3E}">
        <p14:creationId xmlns:p14="http://schemas.microsoft.com/office/powerpoint/2010/main" val="1187353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NO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717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2” PVC SHALL BE SUPPORTED AT </a:t>
              </a: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INTERVALS OF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1052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4 FEET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3520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SIZE OF THE PIPE THAT CAN BE 8 FEET FROM ITS VENT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19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 IN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9983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CONNECTING A VENT PIPE TO A VENT STACK SHALL BE DONE AT WHAT LEVEL OF THE TOP FIXTURE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693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4489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WHAT IS THE MINIMUM GAUGE BRASS </a:t>
              </a:r>
            </a:p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TAILPIECE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1160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67092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 IN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38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PRESSURE REDUCING VALVE IS REQUIRED ON WATER ABOVE WHAT PSI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6384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80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2684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67092" y="11430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MINIMUM SIZE WET VENT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743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 INCH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299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TWO CHECK VALVE WITH AN INTERMEDIATE VENT IS CALL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448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RPZ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REDUCED PRESSURE ZONE VALVE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834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COMMERCIAL FOOD WASTE GRINDER SHALL NEVER DISCHARGE INTO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582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GREASE INTERCEPTOR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9128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AT WHAT POINT FROM THE HEATING SOURCE DOES A RECER LINE NEED TO BE DONE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248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17 GAUGE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74719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100 FT FROM SOURCE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7462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WATER HEATER </a:t>
              </a: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INSTALLED ON THE 2</a:t>
              </a:r>
              <a:r>
                <a:rPr lang="en-US" sz="5000" b="1" baseline="300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ND</a:t>
              </a: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 FLOOR IN </a:t>
              </a: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RESIDENCE ABOVE THE KITCHEN  NEEDS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823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SAFE WATE PAN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853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AN AUTOMATIC SHUT OFF VALVE SYSTEM FOR A WATER HEATER IS ALLOWED IN WHAT INSTALLATION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3586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REPLACEMENT TYPE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7864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SINGLE FAMILY WITH A SEWER EJECTOR SHALL HAVE A MIN OF WHAT GPM PUMP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9487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20 GPM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919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3 “ CLEANOUT NEEDS WHAT CLEARANCE FROM AN OBSTRUCTION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78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BIG PIPE BIG NUMBER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18”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546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WHEN CAN PVC BE USED ON A RESIDENTIAL APPLICATION GAS AND OIL SEPERATOR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4461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CPVC MAY BE USED FOR POTABLE WATER UP TO HOW MANY STORIES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695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NEVER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CAST IRON ONLY 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5018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3 FAMILY DISCHARGES 7- WC INTO AN EJECTOR OTHER THAN A CHECK AND FULLPORT VALVE WHAT ELESE IS NEEDED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9863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DUPLEX PUMP SYSTEM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0937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FOOD WASTE GRINDER IS REQUIRED WHEN A RESTAURANT CAN SEAT HOW MANY PATRONS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047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20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7760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3” HORIZIONTAL WASTE SHALL CONNECT TO A MINIMUM STACK OF WHAT SIZE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2594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53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GAS &amp; OIL SEPERATOR ARE REQUIRED IN A CONDOMINIUM THAT CAN HAVE A CAPACITY OVER HOW MANY CARS 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544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6706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JOURNEYMAN PLUMBER MUST INCLUDE WHAT ON ALL ADVERTISING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5527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6 STORIES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5719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THEIR LICENSE DESIGNATION NUMBER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144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WET MAY NOT BE USED FOR WHAT 2 TYPES OF FIXTURES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8972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KITCHEN WASTE AND LAUNDRY WASTE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3025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2 HANDLE SHOWER VALVE MAY BE USED WHEN WHAT IS UTILIZED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418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CENTRAL TYPE MIXING VALVE IS INSTALLED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825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PUBLIC BATHROOM SHALL HAVE WHAT TYPE OF WC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2050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ELONGATED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3346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ALL ROOMS THAT HAVE A WATER CLOSET SHALL MEET WHAT BASIC PRINCIPLE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70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15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LIGHT AND VENT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2067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295400" y="9525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SAFE WASTE PAN SHALL HAVE A MINIMUM SIZE WASTE OF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811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WHAT IS THE MIN-MAX WATER SEAL FOR A       P-TRAP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721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1-1/4”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2624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SAFE WASTE PAN SHALL HAVE DEPTH OF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8003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 INCHES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4968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SAFE WASTE PAN SHALL BE HOW MUCH LARGER THAN THE WATER TANK INSTALLED INSIDE IT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5888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 INCHES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1807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URINAL SHALL WALL SHALL BE NON ABSORBENT HOW HIGH ABOVE FLOOR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119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4 FEET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8968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STORM WATER MAY BE PITCHED A MAX OF WHAT PER FT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046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1/2 PER FT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0933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MAX HOT WATER IN A RESIDENCE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1557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2”- 4”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1731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902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130 F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3701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MINIMUM PITCH PER FOOT FOR SANITARY DRAINS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0248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PLUMBING PERMIT WILL NOT BE VALID AFTER HOW MANY DAYS IF WORK IS NOT STARTED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0541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90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6769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PUBLIC REST ROOM SHALL HAVE HOT WATER NO GREATER THAN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2079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110 F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6704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WATER HEATER INSTALLED IN OTHER THAN RESIDENTIAL THAT IS 120 GALLONS SHALL MEET WHAT STANDARD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9422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HAVE AN ASME RATING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3286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AN ACCEPTABLE PH RANGE 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530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6-9 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6400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HOW MANY WATER CLOSETS CAN BE </a:t>
              </a:r>
            </a:p>
            <a:p>
              <a:pPr algn="ctr" rtl="0">
                <a:lnSpc>
                  <a:spcPts val="5300"/>
                </a:lnSpc>
              </a:pP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ON A 3” STACK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9605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DISH WASHER MAY INDIRECT WASTE TO A FLOOR DRAIN IN A COMMERCIAL KITCHEN WITHIN HOW MANY FEET OF THE FLOOR DRAIN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74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5 FT 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13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HOURS NEEDED FOR CONT EDUCATION FOR A PLUMBER WITHIN THE RENEWAL CYCLE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303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12 PER CYCLE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3467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THE INLET AREA OF A ROOF DRAIN STRAINER MAY NOT BE LESS THAN OF THE AREA OF THE CONDUCTOR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905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 AND A ½ TIMES GREATER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8531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WATER PIPING TO A FIXTURE SHALL BE FULL SIZE UP TO HOW MANY INCHES TO THE FIXTURE CONNECTION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3741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30”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3663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CLEANOUTS 4 IN SHALL BE PLACED HOW FAR APART HORIZIONTALY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587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50 FT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9642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8431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90283" y="9525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VENT SHALL BE INCREASED HOW FAR BELOW THE ROOF LINE BY WHAT FITTING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1763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12 IN AND BY AN INCREASER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582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PLASTIC GAS PIPE AND FITTINGS USED IN WHAT LOCATION AND WHERE?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7031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OUTSIDE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&amp;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UNDERGROUND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5793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WHO INSPECTS PROPERTIES OWNED / LEASED BY THE COMM OF MASS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0482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STATE PLUMBING &amp; GAS </a:t>
              </a: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INSPECTOR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THE DISCHARGE OF A WATER HEATER SAFE WASTE PAN SHALL ENTER THE SANITARY BY MEANS OF WHAT?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790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AN AIR GAP OVER A PROPERLY VENTED TRAP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762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ACCORDING TO CODE, WHAT CONNECTION TYPE IS NOT ALLOWED FOR A CLOSET FLANGE?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937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NO HUB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8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54791" y="1719333"/>
            <a:ext cx="6470009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DRAIN THAT EXTENDS MORE THAN 24” AND IS CAPPED IS DEFINED AS WHAT?</a:t>
            </a:r>
          </a:p>
        </p:txBody>
      </p:sp>
    </p:spTree>
    <p:extLst>
      <p:ext uri="{BB962C8B-B14F-4D97-AF65-F5344CB8AC3E}">
        <p14:creationId xmlns:p14="http://schemas.microsoft.com/office/powerpoint/2010/main" val="1592291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WATER PRESSURE SHALL BE NOT GREATER THAN WHAT?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6499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80 PSI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13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PERMITS SHALL BE EXCEPTED IN WHAT WAYS?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8070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BY CODE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IN HAND OR BY MAIL</a:t>
              </a:r>
            </a:p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YOU MAY EXCEPT A PERMIT VIA INTERNET BUT NOT REQUIRED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3332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4 INCH SANITARY DRAIN SHALL BE PITCHED AT WHAT PERCENTAGE?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177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1% OR 1/8” PPF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722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PUMP THAT DISCHARGES 15 GALLONS PER MIN WILL HAVE WHAT AS A DFU FACTOR?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3844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30 DFU’S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15 X 2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76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NON PUBLIC LAV SHALL RECEIVE HOT WATER NOT GREATER THAN?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749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130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6662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813035"/>
            <a:ext cx="7362497" cy="3231931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112 DEGREES 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38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750027" y="2813447"/>
            <a:ext cx="3643947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0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DEAD END</a:t>
            </a:r>
          </a:p>
        </p:txBody>
      </p:sp>
    </p:spTree>
    <p:extLst>
      <p:ext uri="{BB962C8B-B14F-4D97-AF65-F5344CB8AC3E}">
        <p14:creationId xmlns:p14="http://schemas.microsoft.com/office/powerpoint/2010/main" val="2833940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WATER FLOWS AT HOW MANY FEET PER SECOND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303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2 TYPE OF FIXTURES MAY NOT BE USED AS PART OF A WET VENT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863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KITCHEN SINKS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&amp;</a:t>
              </a:r>
            </a:p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LAUNDRIES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5194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ALL ADVERTISING THAT STATES PLUMBING OR GAS FITTING MUST INCLUDE 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9932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LICENSE # ’S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9669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295400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VERTICAL VENT THAT IS A CONTINUATION OF THE VERTICAL DRAIN TO WHICH IT CONNECTS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4377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CONTINUOUS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VENT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2809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OTHER THAN A P-TRAP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OTHER TRAP IS ALLOWED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835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DRUM TRAP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52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ALL VALVES OR SHUTOFFS SHALL BE WHAT?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5328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1600" y="1532983"/>
            <a:ext cx="65532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MINIMUM SIZE VENT TO SERVE A </a:t>
            </a:r>
          </a:p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“BOW VENT”</a:t>
            </a:r>
          </a:p>
        </p:txBody>
      </p:sp>
    </p:spTree>
    <p:extLst>
      <p:ext uri="{BB962C8B-B14F-4D97-AF65-F5344CB8AC3E}">
        <p14:creationId xmlns:p14="http://schemas.microsoft.com/office/powerpoint/2010/main" val="1260627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ACCESSIBLE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8773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BATTERY WASTE AND VENT SYSTEM NEEDS A MINIMUM OF HOW MANY FLOOR FIXTURES?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8266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MIN OF 2 FIXTURES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3121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COPPER TUBING HAS THE SMALLED INSIDE DIAMETER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613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MIN SIZE OF ANY VENT?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9187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1-1/4”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910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CLEAN OUT PLUGS MUST BE MADE FROM PLASTIC AND WHAT?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3041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BRASS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810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MINIMUM  COVER OVER PVC BEFORE COMPACTING?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0422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6799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546182" y="2734526"/>
            <a:ext cx="216437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1-1/4”</a:t>
            </a:r>
          </a:p>
        </p:txBody>
      </p:sp>
    </p:spTree>
    <p:extLst>
      <p:ext uri="{BB962C8B-B14F-4D97-AF65-F5344CB8AC3E}">
        <p14:creationId xmlns:p14="http://schemas.microsoft.com/office/powerpoint/2010/main" val="3610389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MIN HEIGHT OF A STAND PIPE FOR A CLOTHS WATER?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144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18”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2299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REAR OUTLET TOILET SHALL NOT EXCEED WHAT PER FLUSH?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9151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1.6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ALL WC 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997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GAUGE METAL USED TO PROTECT PVC PASSING THROUGH A FIRE RATED WALL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4959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18 G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4942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IS THE MAKE UP AIR RATIO FOR 2 PIPES HORIZIONTAL DIRECT TO OUTDOORS? 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3170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 SQ FOR 2,000 BTU’S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5914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ACCESS TO CLEANOUT WITHOUT REMOVING A DOOR OR PANEL WOULD BE BEST DESCRIBED AS?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09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ACCESSIBLE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9605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14083" y="1731064"/>
            <a:ext cx="6610717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0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VTR SHALL NOT BE WITHIN HOW MANY FEET OF A FRESH AIR OPENING</a:t>
            </a:r>
          </a:p>
        </p:txBody>
      </p:sp>
    </p:spTree>
    <p:extLst>
      <p:ext uri="{BB962C8B-B14F-4D97-AF65-F5344CB8AC3E}">
        <p14:creationId xmlns:p14="http://schemas.microsoft.com/office/powerpoint/2010/main" val="1423713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VENT SERVING 2 FIXTURES ON THE SAME LEVEL IS DEFINED AS WHAT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5670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COMMON VENT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561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MAX TEMP ALLOWED FOR A HOSPITAL LAUNDRY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7262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180 F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2236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WHERE CAN OIL OF PEPPERMINT BE USED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677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EXSISTING BUILDINGS ON CONCEALED PIPE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587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HOW MUCH PSI IS NEEDED TO TEST A NEW CAST IRON SYSTEM?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2232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5 PSI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648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IF 5 PSI IS NEEDED TO TEST A NEW SYSTEM, HOW MANY INCHES OF MERCURY IS NEEDED?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886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10 INCHES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4295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185410" y="1978818"/>
            <a:ext cx="4983095" cy="25853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25’ OR WITHIN </a:t>
            </a:r>
          </a:p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10’ IF 2’ ABOVE </a:t>
            </a:r>
          </a:p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OPENING</a:t>
            </a:r>
          </a:p>
        </p:txBody>
      </p:sp>
    </p:spTree>
    <p:extLst>
      <p:ext uri="{BB962C8B-B14F-4D97-AF65-F5344CB8AC3E}">
        <p14:creationId xmlns:p14="http://schemas.microsoft.com/office/powerpoint/2010/main" val="706927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PIPE THAT STARTS 10 FEET FROM THE INNER FACE OF THE BUILDING FOUNDATION IS CALLED?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7975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WHAT DEGREE IS A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1/5 TH BEND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1681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295400" y="11430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72 DEGREES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3618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VERTICAL COPPER TUBING SHALL BE SUPPORTED AT WHAT INTERVALS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9392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AT EACH STORY HEIGHT OR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NOT MORE THAN 10 FT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71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WATER CLOSET SHALL NOT HAVE A DISTANCE GREATER THAN WHAT WITHOUT A SEPARATE VENT?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819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20”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900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IF 3 FOUR INCH VENTS ARE CONNECTED TOGEATHER WHAT SIZE SHALL VENT THROUGH THE ROOF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908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MORE THAN 2 MUST BE 5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MORE THAN 4 FOUR INCH PIPES CONNECT IT SHALL BE 6”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194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 SOAKING TUB HAS A FILLER WITH A HAND HELD SHOWER WHAT WOULD BE THE OUTLET TEMP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6287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038599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50582" y="1635557"/>
            <a:ext cx="65532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ONLY PART OF A SHOWER VALVE REQUIRED TO BE ATTACHED TO THE STRUCTURE</a:t>
            </a:r>
          </a:p>
        </p:txBody>
      </p:sp>
    </p:spTree>
    <p:extLst>
      <p:ext uri="{BB962C8B-B14F-4D97-AF65-F5344CB8AC3E}">
        <p14:creationId xmlns:p14="http://schemas.microsoft.com/office/powerpoint/2010/main" val="3385318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112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160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END </a:t>
              </a:r>
            </a:p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125 QUESTIONS</a:t>
              </a:r>
            </a:p>
            <a:p>
              <a:pPr algn="ctr" rtl="0"/>
              <a:r>
                <a:rPr lang="en-US" sz="5000" b="1" kern="120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HOW DID YOU DO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3029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038599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534565" y="3081634"/>
            <a:ext cx="6074869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THE SHOWER HEAD</a:t>
            </a:r>
          </a:p>
        </p:txBody>
      </p:sp>
    </p:spTree>
    <p:extLst>
      <p:ext uri="{BB962C8B-B14F-4D97-AF65-F5344CB8AC3E}">
        <p14:creationId xmlns:p14="http://schemas.microsoft.com/office/powerpoint/2010/main" val="3084084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038599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17829" y="1767356"/>
            <a:ext cx="6610717" cy="3554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5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HOW MANY FIXTURES ARE ALOWED TO DISCHARGE INTO A SEWER EJECTOR THAT HAS 3 WATER CLOSETS</a:t>
            </a:r>
          </a:p>
        </p:txBody>
      </p:sp>
    </p:spTree>
    <p:extLst>
      <p:ext uri="{BB962C8B-B14F-4D97-AF65-F5344CB8AC3E}">
        <p14:creationId xmlns:p14="http://schemas.microsoft.com/office/powerpoint/2010/main" val="144678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038599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76400" y="2108418"/>
            <a:ext cx="579120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12 FIXTURES</a:t>
            </a:r>
          </a:p>
          <a:p>
            <a:pPr algn="ctr"/>
            <a:r>
              <a:rPr lang="en-US" sz="5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4 X THE WATER CLOSETS</a:t>
            </a:r>
          </a:p>
        </p:txBody>
      </p:sp>
    </p:spTree>
    <p:extLst>
      <p:ext uri="{BB962C8B-B14F-4D97-AF65-F5344CB8AC3E}">
        <p14:creationId xmlns:p14="http://schemas.microsoft.com/office/powerpoint/2010/main" val="25704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3434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43265" y="1758378"/>
            <a:ext cx="668691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ROCK MAY BE PLACED INTO A TRENCH WHEN HOW MUCH FILL IS OVER THE CROWN OF PIPE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179376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813035"/>
            <a:ext cx="7362497" cy="3231931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BASIC PRINCIPLE </a:t>
              </a:r>
              <a:r>
                <a:rPr lang="en-US" sz="5000" b="1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# 6 </a:t>
              </a:r>
              <a:endParaRPr lang="en-US" sz="50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</a:endParaRPr>
            </a:p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REFERS TO WHAT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9408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3434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894057" y="3244334"/>
            <a:ext cx="1355885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24”</a:t>
            </a:r>
          </a:p>
        </p:txBody>
      </p:sp>
    </p:spTree>
    <p:extLst>
      <p:ext uri="{BB962C8B-B14F-4D97-AF65-F5344CB8AC3E}">
        <p14:creationId xmlns:p14="http://schemas.microsoft.com/office/powerpoint/2010/main" val="919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3434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1600" y="2358543"/>
            <a:ext cx="65532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MINIMUM DIAMETER OF A SHOWER DRAIN STRAINER COVER?</a:t>
            </a:r>
          </a:p>
        </p:txBody>
      </p:sp>
    </p:spTree>
    <p:extLst>
      <p:ext uri="{BB962C8B-B14F-4D97-AF65-F5344CB8AC3E}">
        <p14:creationId xmlns:p14="http://schemas.microsoft.com/office/powerpoint/2010/main" val="785692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0"/>
            <a:ext cx="7220317" cy="43434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4138189" y="3124200"/>
            <a:ext cx="925253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3”</a:t>
            </a:r>
          </a:p>
        </p:txBody>
      </p:sp>
    </p:spTree>
    <p:extLst>
      <p:ext uri="{BB962C8B-B14F-4D97-AF65-F5344CB8AC3E}">
        <p14:creationId xmlns:p14="http://schemas.microsoft.com/office/powerpoint/2010/main" val="142953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14083" y="1632181"/>
            <a:ext cx="668691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STACKING 2 TY’S WHEN COMMON VENTING SHALL NOT EXCEED HOW MANY INCHES CENTER TO CENTER</a:t>
            </a:r>
          </a:p>
        </p:txBody>
      </p:sp>
    </p:spTree>
    <p:extLst>
      <p:ext uri="{BB962C8B-B14F-4D97-AF65-F5344CB8AC3E}">
        <p14:creationId xmlns:p14="http://schemas.microsoft.com/office/powerpoint/2010/main" val="2804922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905000" y="3048000"/>
            <a:ext cx="55730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10” Center to Center</a:t>
            </a:r>
          </a:p>
        </p:txBody>
      </p:sp>
    </p:spTree>
    <p:extLst>
      <p:ext uri="{BB962C8B-B14F-4D97-AF65-F5344CB8AC3E}">
        <p14:creationId xmlns:p14="http://schemas.microsoft.com/office/powerpoint/2010/main" val="297635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14083" y="1905000"/>
            <a:ext cx="6686917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THE WALL AREA BEHIND A URINAL SHALL BE NON ABSORBANT HOW HIGH OFF THE FLOOR</a:t>
            </a:r>
          </a:p>
        </p:txBody>
      </p:sp>
    </p:spTree>
    <p:extLst>
      <p:ext uri="{BB962C8B-B14F-4D97-AF65-F5344CB8AC3E}">
        <p14:creationId xmlns:p14="http://schemas.microsoft.com/office/powerpoint/2010/main" val="58917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586794" y="3109508"/>
            <a:ext cx="197041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4 FEET</a:t>
            </a:r>
          </a:p>
        </p:txBody>
      </p:sp>
    </p:spTree>
    <p:extLst>
      <p:ext uri="{BB962C8B-B14F-4D97-AF65-F5344CB8AC3E}">
        <p14:creationId xmlns:p14="http://schemas.microsoft.com/office/powerpoint/2010/main" val="2556297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257093" y="1650474"/>
            <a:ext cx="67056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VACUUME BREAKER SHALL BE INSTALLED HOW FAR ABOVE THE CRITICAL LEVEL OF THE FIXTURE</a:t>
            </a:r>
          </a:p>
        </p:txBody>
      </p:sp>
    </p:spTree>
    <p:extLst>
      <p:ext uri="{BB962C8B-B14F-4D97-AF65-F5344CB8AC3E}">
        <p14:creationId xmlns:p14="http://schemas.microsoft.com/office/powerpoint/2010/main" val="378632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359264" y="3109508"/>
            <a:ext cx="242547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6 Inches</a:t>
            </a:r>
          </a:p>
        </p:txBody>
      </p:sp>
    </p:spTree>
    <p:extLst>
      <p:ext uri="{BB962C8B-B14F-4D97-AF65-F5344CB8AC3E}">
        <p14:creationId xmlns:p14="http://schemas.microsoft.com/office/powerpoint/2010/main" val="179333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30732" y="2375008"/>
            <a:ext cx="668691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KITCHEN SINK DRAIN MUST BE ROUGHED IN AT WHAT HEIGHT</a:t>
            </a:r>
          </a:p>
        </p:txBody>
      </p:sp>
    </p:spTree>
    <p:extLst>
      <p:ext uri="{BB962C8B-B14F-4D97-AF65-F5344CB8AC3E}">
        <p14:creationId xmlns:p14="http://schemas.microsoft.com/office/powerpoint/2010/main" val="365658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813035"/>
            <a:ext cx="7220317" cy="3231931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FIXTURES REQUIRED IN A DWELLING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12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445351" y="3048000"/>
            <a:ext cx="224561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12”-15”</a:t>
            </a:r>
          </a:p>
        </p:txBody>
      </p:sp>
    </p:spTree>
    <p:extLst>
      <p:ext uri="{BB962C8B-B14F-4D97-AF65-F5344CB8AC3E}">
        <p14:creationId xmlns:p14="http://schemas.microsoft.com/office/powerpoint/2010/main" val="218587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295400" y="2683889"/>
            <a:ext cx="67818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HOT WATER STARTS AT WHAT TEMPERATURE</a:t>
            </a:r>
          </a:p>
        </p:txBody>
      </p:sp>
    </p:spTree>
    <p:extLst>
      <p:ext uri="{BB962C8B-B14F-4D97-AF65-F5344CB8AC3E}">
        <p14:creationId xmlns:p14="http://schemas.microsoft.com/office/powerpoint/2010/main" val="209771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272553" y="2895729"/>
            <a:ext cx="4953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120 DEGREES - F</a:t>
            </a:r>
          </a:p>
        </p:txBody>
      </p:sp>
    </p:spTree>
    <p:extLst>
      <p:ext uri="{BB962C8B-B14F-4D97-AF65-F5344CB8AC3E}">
        <p14:creationId xmlns:p14="http://schemas.microsoft.com/office/powerpoint/2010/main" val="2300417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12162" y="1632181"/>
            <a:ext cx="6536438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THE VERTICAL DISTANCE FOR A FIXTURE WASTE OUTLET TO TRAP WEIR SHALL NOT EXCEED WHAT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4072614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24”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0108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54791" y="2389138"/>
            <a:ext cx="639380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MINIMUM SIZE VENT ALLOWED UNDERGROUND</a:t>
            </a:r>
          </a:p>
        </p:txBody>
      </p:sp>
    </p:spTree>
    <p:extLst>
      <p:ext uri="{BB962C8B-B14F-4D97-AF65-F5344CB8AC3E}">
        <p14:creationId xmlns:p14="http://schemas.microsoft.com/office/powerpoint/2010/main" val="38993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9719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76400" y="1804362"/>
            <a:ext cx="5791200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ALL BUILDINGS SHALL HAVE A MINIMUM SIZE VENT THROUGH THE  ROOF </a:t>
            </a:r>
          </a:p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OF</a:t>
            </a:r>
          </a:p>
        </p:txBody>
      </p:sp>
    </p:spTree>
    <p:extLst>
      <p:ext uri="{BB962C8B-B14F-4D97-AF65-F5344CB8AC3E}">
        <p14:creationId xmlns:p14="http://schemas.microsoft.com/office/powerpoint/2010/main" val="3450912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944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84934" y="2174105"/>
            <a:ext cx="628746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SIZE OF A CHAMBER VENT THAT SERVES A GAS AND OIL SEPERATOR</a:t>
            </a:r>
          </a:p>
        </p:txBody>
      </p:sp>
    </p:spTree>
    <p:extLst>
      <p:ext uri="{BB962C8B-B14F-4D97-AF65-F5344CB8AC3E}">
        <p14:creationId xmlns:p14="http://schemas.microsoft.com/office/powerpoint/2010/main" val="2952749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676400" y="1524001"/>
            <a:ext cx="6172200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44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WHEN METAL TAGS ARE USED ON A POTABLE WATER SYSTEM THEY SHALL BE WHAT DIAMETER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0786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4”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740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2240" y="1650474"/>
            <a:ext cx="65532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MAXIMUM SPACING OF HANGERS ON A 1-1/2” HORIZONTAL PVC DRAIN</a:t>
            </a:r>
          </a:p>
        </p:txBody>
      </p:sp>
    </p:spTree>
    <p:extLst>
      <p:ext uri="{BB962C8B-B14F-4D97-AF65-F5344CB8AC3E}">
        <p14:creationId xmlns:p14="http://schemas.microsoft.com/office/powerpoint/2010/main" val="790340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3’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9525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58" y="1905000"/>
            <a:ext cx="6363666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THE VACUUM BREAKER ON A BALLCOCK FOR A WATER CLOSET MUST BE HOW HIGH ABOVE THE OVERFLOW</a:t>
            </a:r>
          </a:p>
        </p:txBody>
      </p:sp>
    </p:spTree>
    <p:extLst>
      <p:ext uri="{BB962C8B-B14F-4D97-AF65-F5344CB8AC3E}">
        <p14:creationId xmlns:p14="http://schemas.microsoft.com/office/powerpoint/2010/main" val="3468524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7324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84934" y="2370845"/>
            <a:ext cx="638344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BEST WAY TO PREVENT A CROSS CONNECTION</a:t>
            </a:r>
          </a:p>
        </p:txBody>
      </p:sp>
    </p:spTree>
    <p:extLst>
      <p:ext uri="{BB962C8B-B14F-4D97-AF65-F5344CB8AC3E}">
        <p14:creationId xmlns:p14="http://schemas.microsoft.com/office/powerpoint/2010/main" val="2615910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AIR GAP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633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53510" y="1786069"/>
            <a:ext cx="6393809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SAFE WASTE PAN IS REQUIRED ON WATER HEATERS OF HOW MANY GALLONS AND OVER AN OCCUPIED SPACE</a:t>
            </a:r>
          </a:p>
        </p:txBody>
      </p:sp>
    </p:spTree>
    <p:extLst>
      <p:ext uri="{BB962C8B-B14F-4D97-AF65-F5344CB8AC3E}">
        <p14:creationId xmlns:p14="http://schemas.microsoft.com/office/powerpoint/2010/main" val="1576153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2203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 GALLONS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3113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52627" y="1981200"/>
            <a:ext cx="691681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HOW MANY WATER CLOSETS CAN DISCHARGE INTO A 3” BRANCH INTERVAL</a:t>
            </a:r>
          </a:p>
        </p:txBody>
      </p:sp>
    </p:spTree>
    <p:extLst>
      <p:ext uri="{BB962C8B-B14F-4D97-AF65-F5344CB8AC3E}">
        <p14:creationId xmlns:p14="http://schemas.microsoft.com/office/powerpoint/2010/main" val="1332601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3”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995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83115" y="2370845"/>
            <a:ext cx="684061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NO MORE THAN 2 WATER CLOSETS</a:t>
            </a:r>
          </a:p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OR BATHROOM GROUPS</a:t>
            </a:r>
          </a:p>
        </p:txBody>
      </p:sp>
    </p:spTree>
    <p:extLst>
      <p:ext uri="{BB962C8B-B14F-4D97-AF65-F5344CB8AC3E}">
        <p14:creationId xmlns:p14="http://schemas.microsoft.com/office/powerpoint/2010/main" val="2972180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502325" y="1777154"/>
            <a:ext cx="6764414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SHOWER MUST HAVE WALLS NON ABSORBANT HOW HIGH ABOVE THE SHOWER BASE</a:t>
            </a:r>
          </a:p>
        </p:txBody>
      </p:sp>
    </p:spTree>
    <p:extLst>
      <p:ext uri="{BB962C8B-B14F-4D97-AF65-F5344CB8AC3E}">
        <p14:creationId xmlns:p14="http://schemas.microsoft.com/office/powerpoint/2010/main" val="4103053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6’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370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1600" y="2234629"/>
            <a:ext cx="69342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WALL HYDRANTS SHALL BE INSTALLED NO MORE THAN HOW MANY FEET APART</a:t>
            </a:r>
          </a:p>
        </p:txBody>
      </p:sp>
    </p:spTree>
    <p:extLst>
      <p:ext uri="{BB962C8B-B14F-4D97-AF65-F5344CB8AC3E}">
        <p14:creationId xmlns:p14="http://schemas.microsoft.com/office/powerpoint/2010/main" val="2028940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100’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9653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001513"/>
            <a:ext cx="684061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PVC  DRAINAGE PIPE AND FITTINGS MAYBE USED UP TO HOW MANY STORIES</a:t>
            </a:r>
          </a:p>
        </p:txBody>
      </p:sp>
    </p:spTree>
    <p:extLst>
      <p:ext uri="{BB962C8B-B14F-4D97-AF65-F5344CB8AC3E}">
        <p14:creationId xmlns:p14="http://schemas.microsoft.com/office/powerpoint/2010/main" val="2018323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10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7919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1600" y="1922786"/>
            <a:ext cx="69342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AFTER PROPER NOTICE AN INSPECTOR SHALL PERFORM THE INSPECTION WITHIN HOW MANY DAYS</a:t>
            </a:r>
          </a:p>
        </p:txBody>
      </p:sp>
    </p:spTree>
    <p:extLst>
      <p:ext uri="{BB962C8B-B14F-4D97-AF65-F5344CB8AC3E}">
        <p14:creationId xmlns:p14="http://schemas.microsoft.com/office/powerpoint/2010/main" val="1447965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 WORKING DAYS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5430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370845"/>
            <a:ext cx="684061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TEMP RANGE SHALL AN EMERGENCY SHOWER BE SE AT</a:t>
            </a:r>
          </a:p>
        </p:txBody>
      </p:sp>
    </p:spTree>
    <p:extLst>
      <p:ext uri="{BB962C8B-B14F-4D97-AF65-F5344CB8AC3E}">
        <p14:creationId xmlns:p14="http://schemas.microsoft.com/office/powerpoint/2010/main" val="1274881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WHAT IS THE DIAMETER OF A MANHOLE FOR A GAS &amp; OIL SEPERATOR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638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60 – 70 DEGREES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777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1981200"/>
            <a:ext cx="6916814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ALL LL SEWER EJECTORS SHALL HAVE A HOLDING CAPACITY TO MEET THE DEMAND OF HOW MANY HOURS</a:t>
            </a:r>
          </a:p>
        </p:txBody>
      </p:sp>
    </p:spTree>
    <p:extLst>
      <p:ext uri="{BB962C8B-B14F-4D97-AF65-F5344CB8AC3E}">
        <p14:creationId xmlns:p14="http://schemas.microsoft.com/office/powerpoint/2010/main" val="3965871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12 HRS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874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76319" y="2460989"/>
            <a:ext cx="68294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TYPE OF VALVE SHALL BE INSTALLED AT THE WATER METER</a:t>
            </a:r>
          </a:p>
        </p:txBody>
      </p:sp>
    </p:spTree>
    <p:extLst>
      <p:ext uri="{BB962C8B-B14F-4D97-AF65-F5344CB8AC3E}">
        <p14:creationId xmlns:p14="http://schemas.microsoft.com/office/powerpoint/2010/main" val="66919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FULL PORT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5569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524000" y="2460989"/>
            <a:ext cx="6858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EMPLOYERS MUST KEEP EMPLOYEE RECORDS FOR HOW LONG</a:t>
            </a:r>
          </a:p>
        </p:txBody>
      </p:sp>
    </p:spTree>
    <p:extLst>
      <p:ext uri="{BB962C8B-B14F-4D97-AF65-F5344CB8AC3E}">
        <p14:creationId xmlns:p14="http://schemas.microsoft.com/office/powerpoint/2010/main" val="364866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7 YEARS 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843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1783540"/>
            <a:ext cx="653581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SIZE NEUTRALIZING TANK DOES NOT NEED A CHAMBER VENT</a:t>
            </a:r>
          </a:p>
        </p:txBody>
      </p:sp>
    </p:spTree>
    <p:extLst>
      <p:ext uri="{BB962C8B-B14F-4D97-AF65-F5344CB8AC3E}">
        <p14:creationId xmlns:p14="http://schemas.microsoft.com/office/powerpoint/2010/main" val="2266543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 5 GALLON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789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618730"/>
            <a:ext cx="68294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COLOR IS USED TO IDENTIFY HAZARDOUS </a:t>
            </a:r>
          </a:p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WASTE</a:t>
            </a:r>
          </a:p>
        </p:txBody>
      </p:sp>
    </p:spTree>
    <p:extLst>
      <p:ext uri="{BB962C8B-B14F-4D97-AF65-F5344CB8AC3E}">
        <p14:creationId xmlns:p14="http://schemas.microsoft.com/office/powerpoint/2010/main" val="1922639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  <a:ea typeface="+mn-ea"/>
                  <a:cs typeface="+mn-cs"/>
                </a:rPr>
                <a:t>24”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833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YELLOW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233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71600" y="1905000"/>
            <a:ext cx="6916814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HOT WATER RECERCULATING  LINES ARE REQUIRED WHEN A FIXTURE IS HOW FAR FROM SOURCE</a:t>
            </a:r>
          </a:p>
        </p:txBody>
      </p:sp>
    </p:spTree>
    <p:extLst>
      <p:ext uri="{BB962C8B-B14F-4D97-AF65-F5344CB8AC3E}">
        <p14:creationId xmlns:p14="http://schemas.microsoft.com/office/powerpoint/2010/main" val="1551301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100’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3430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187988"/>
            <a:ext cx="684061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MINIMUM AMOUNT OF FIXTURES NEEDED TO BATTERY VENT</a:t>
            </a:r>
          </a:p>
        </p:txBody>
      </p:sp>
    </p:spTree>
    <p:extLst>
      <p:ext uri="{BB962C8B-B14F-4D97-AF65-F5344CB8AC3E}">
        <p14:creationId xmlns:p14="http://schemas.microsoft.com/office/powerpoint/2010/main" val="3107405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2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3220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97555" y="2288111"/>
            <a:ext cx="67532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3” BRANCH INTERVAL CAN RECEIVE HOW MANY WATER CLOSETS</a:t>
            </a:r>
          </a:p>
        </p:txBody>
      </p:sp>
    </p:spTree>
    <p:extLst>
      <p:ext uri="{BB962C8B-B14F-4D97-AF65-F5344CB8AC3E}">
        <p14:creationId xmlns:p14="http://schemas.microsoft.com/office/powerpoint/2010/main" val="2643213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676400" y="2679192"/>
            <a:ext cx="63245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2 WATER CLOSETS OR 2 BATHROOM GROUPS</a:t>
            </a:r>
          </a:p>
        </p:txBody>
      </p:sp>
    </p:spTree>
    <p:extLst>
      <p:ext uri="{BB962C8B-B14F-4D97-AF65-F5344CB8AC3E}">
        <p14:creationId xmlns:p14="http://schemas.microsoft.com/office/powerpoint/2010/main" val="18469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269066"/>
            <a:ext cx="673204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WHEN ARE SADDLE VALVES ALLOWED IN THE WATER SUPPLY</a:t>
            </a:r>
          </a:p>
        </p:txBody>
      </p:sp>
    </p:spTree>
    <p:extLst>
      <p:ext uri="{BB962C8B-B14F-4D97-AF65-F5344CB8AC3E}">
        <p14:creationId xmlns:p14="http://schemas.microsoft.com/office/powerpoint/2010/main" val="3858310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NEVER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384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76319" y="2183990"/>
            <a:ext cx="6829481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A SINGLE STACK SYSTEM THAT USES AREATORS AND DE-AREATORS IS CALLED WHAT?</a:t>
            </a:r>
          </a:p>
        </p:txBody>
      </p:sp>
    </p:spTree>
    <p:extLst>
      <p:ext uri="{BB962C8B-B14F-4D97-AF65-F5344CB8AC3E}">
        <p14:creationId xmlns:p14="http://schemas.microsoft.com/office/powerpoint/2010/main" val="4016101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524001"/>
            <a:ext cx="7220317" cy="3520966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r>
                <a:rPr lang="en-US" sz="5000" b="1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Franklin Gothic Medium" pitchFamily="34" charset="0"/>
                </a:rPr>
                <a:t>WATER IS MOST DENSE AT WHAT DEGREE </a:t>
              </a: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424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SO-VENT SYSTEM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43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97553" y="2389138"/>
            <a:ext cx="665584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IS THE MINIMUM GAUGE FOR A BRASS TAILPIECE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202395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17 GAUGE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0706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500652" y="2001513"/>
            <a:ext cx="6753281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PUBLIC METERED LAV FAUCETS SHALL DISCHARGE A MAXIMUM OF WHAT GPM?</a:t>
            </a:r>
          </a:p>
        </p:txBody>
      </p:sp>
    </p:spTree>
    <p:extLst>
      <p:ext uri="{BB962C8B-B14F-4D97-AF65-F5344CB8AC3E}">
        <p14:creationId xmlns:p14="http://schemas.microsoft.com/office/powerpoint/2010/main" val="449531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.25 GPM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9307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314082" y="2276602"/>
            <a:ext cx="706791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WHAT DOES RPZ STAND FOR REGARDING BACKFLOW</a:t>
            </a:r>
          </a:p>
        </p:txBody>
      </p:sp>
    </p:spTree>
    <p:extLst>
      <p:ext uri="{BB962C8B-B14F-4D97-AF65-F5344CB8AC3E}">
        <p14:creationId xmlns:p14="http://schemas.microsoft.com/office/powerpoint/2010/main" val="1199416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97556" y="2584999"/>
            <a:ext cx="68082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REDUCED PRESSURE ZONE VALVE</a:t>
            </a:r>
          </a:p>
        </p:txBody>
      </p:sp>
    </p:spTree>
    <p:extLst>
      <p:ext uri="{BB962C8B-B14F-4D97-AF65-F5344CB8AC3E}">
        <p14:creationId xmlns:p14="http://schemas.microsoft.com/office/powerpoint/2010/main" val="113147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65186" y="2209800"/>
            <a:ext cx="676441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PEX TUBING SHALL BE SUPPORTED AT WHAT INTERVALS </a:t>
            </a:r>
          </a:p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HORIZONTIALLY?</a:t>
            </a:r>
          </a:p>
        </p:txBody>
      </p:sp>
    </p:spTree>
    <p:extLst>
      <p:ext uri="{BB962C8B-B14F-4D97-AF65-F5344CB8AC3E}">
        <p14:creationId xmlns:p14="http://schemas.microsoft.com/office/powerpoint/2010/main" val="160173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r>
                <a:rPr lang="en-US" sz="5000" b="1" kern="1200" dirty="0">
                  <a:ln w="17780" cmpd="sng">
                    <a:noFill/>
                    <a:prstDash val="solid"/>
                    <a:miter lim="800000"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" pitchFamily="34" charset="0"/>
                </a:rPr>
                <a:t>32”</a:t>
              </a: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633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15000">
              <a:schemeClr val="tx1">
                <a:lumMod val="95000"/>
                <a:lumOff val="5000"/>
              </a:schemeClr>
            </a:gs>
            <a:gs pos="85000">
              <a:schemeClr val="tx1">
                <a:lumMod val="95000"/>
                <a:lumOff val="5000"/>
              </a:schemeClr>
            </a:gs>
            <a:gs pos="100000">
              <a:schemeClr val="tx2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6"/>
          <p:cNvGrpSpPr/>
          <p:nvPr/>
        </p:nvGrpSpPr>
        <p:grpSpPr>
          <a:xfrm>
            <a:off x="1314083" y="1066800"/>
            <a:ext cx="7753717" cy="4953000"/>
            <a:chOff x="890752" y="1813035"/>
            <a:chExt cx="7362497" cy="3231931"/>
          </a:xfrm>
          <a:scene3d>
            <a:camera prst="perspectiveRight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044802" y="1992332"/>
              <a:ext cx="7014066" cy="2849464"/>
            </a:xfrm>
            <a:prstGeom prst="roundRect">
              <a:avLst>
                <a:gd name="adj" fmla="val 8310"/>
              </a:avLst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1034231" y="2280722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890752" y="1813035"/>
              <a:ext cx="7362497" cy="3231931"/>
            </a:xfrm>
            <a:prstGeom prst="roundRect">
              <a:avLst>
                <a:gd name="adj" fmla="val 8932"/>
              </a:avLst>
            </a:prstGeom>
            <a:noFill/>
            <a:ln w="127000" cap="rnd" cmpd="sng">
              <a:solidFill>
                <a:schemeClr val="bg1"/>
              </a:solidFill>
              <a:prstDash val="sysDot"/>
            </a:ln>
            <a:effectLst>
              <a:glow rad="139700">
                <a:srgbClr val="FFC0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en-US" kern="1200" dirty="0">
                <a:solidFill>
                  <a:prstClr val="white"/>
                </a:solidFill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1034231" y="2602455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034231" y="2924188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034231" y="3245921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034231" y="3567654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1034231" y="3889387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1034231" y="4211120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034231" y="4532853"/>
              <a:ext cx="7014066" cy="1523"/>
            </a:xfrm>
            <a:prstGeom prst="line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Rectangle 74"/>
            <p:cNvSpPr/>
            <p:nvPr/>
          </p:nvSpPr>
          <p:spPr>
            <a:xfrm>
              <a:off x="1064967" y="2003100"/>
              <a:ext cx="7014066" cy="284946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>
                <a:lnSpc>
                  <a:spcPts val="5300"/>
                </a:lnSpc>
              </a:pPr>
              <a:endParaRPr lang="en-US" sz="5000" b="1" kern="1200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Franklin Gothic Medium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1497555" y="2460989"/>
            <a:ext cx="673204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ln w="17780" cmpd="sng">
                  <a:noFill/>
                  <a:prstDash val="solid"/>
                  <a:miter lim="800000"/>
                </a:ln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Franklin Gothic Medium" pitchFamily="34" charset="0"/>
              </a:rPr>
              <a:t>STRAINER COVERS ON A ROOF DRAIN SHALL EXTEND HOW HIGH</a:t>
            </a:r>
          </a:p>
        </p:txBody>
      </p:sp>
    </p:spTree>
    <p:extLst>
      <p:ext uri="{BB962C8B-B14F-4D97-AF65-F5344CB8AC3E}">
        <p14:creationId xmlns:p14="http://schemas.microsoft.com/office/powerpoint/2010/main" val="2293912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20" advTm="12000"/>
    </mc:Choice>
    <mc:Fallback xmlns="">
      <p:transition advTm="12000"/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6B42413E-C361-42C6-8A9C-EC0D7786D1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Marquee with 3-D perspective rotation</Template>
  <TotalTime>0</TotalTime>
  <Words>513252</Words>
  <Application>Microsoft Office PowerPoint</Application>
  <PresentationFormat>On-screen Show (4:3)</PresentationFormat>
  <Paragraphs>26636</Paragraphs>
  <Slides>251</Slides>
  <Notes>251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251</vt:i4>
      </vt:variant>
    </vt:vector>
  </HeadingPairs>
  <TitlesOfParts>
    <vt:vector size="255" baseType="lpstr">
      <vt:lpstr>Arial</vt:lpstr>
      <vt:lpstr>Calibri</vt:lpstr>
      <vt:lpstr>Franklin Gothic Medium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2016-03-22T20:56:18Z</dcterms:created>
  <dcterms:modified xsi:type="dcterms:W3CDTF">2020-09-29T21:29:28Z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TC024238889991</vt:lpwstr>
  </property>
</Properties>
</file>